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3.jpg" ContentType="image/jpeg"/>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5.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CCF443-1F34-4B5D-A12D-1338B0467F09}" type="doc">
      <dgm:prSet loTypeId="urn:microsoft.com/office/officeart/2005/8/layout/pyramid2" loCatId="list" qsTypeId="urn:microsoft.com/office/officeart/2005/8/quickstyle/simple1" qsCatId="simple" csTypeId="urn:microsoft.com/office/officeart/2005/8/colors/accent1_2" csCatId="accent1" phldr="1"/>
      <dgm:spPr/>
    </dgm:pt>
    <dgm:pt modelId="{89DD880D-804A-47DD-AED2-3651757F8A1D}">
      <dgm:prSet phldrT="[Κείμενο]"/>
      <dgm:spPr/>
      <dgm:t>
        <a:bodyPr/>
        <a:lstStyle/>
        <a:p>
          <a:r>
            <a:rPr lang="el-GR" dirty="0" smtClean="0"/>
            <a:t>Παρουσία πλανητών ή άλλων σωμάτων γύρω από τη γη</a:t>
          </a:r>
        </a:p>
        <a:p>
          <a:r>
            <a:rPr lang="el-GR" dirty="0" smtClean="0"/>
            <a:t>Πχ το φεγγάρι τη νύχτα μας φωτίζει</a:t>
          </a:r>
          <a:endParaRPr lang="el-GR" dirty="0"/>
        </a:p>
      </dgm:t>
    </dgm:pt>
    <dgm:pt modelId="{C45E4C0A-677D-465D-95D6-54B1C9481A91}" type="parTrans" cxnId="{83909198-8CC5-45C4-8DEA-174257CE4DA0}">
      <dgm:prSet/>
      <dgm:spPr/>
      <dgm:t>
        <a:bodyPr/>
        <a:lstStyle/>
        <a:p>
          <a:endParaRPr lang="el-GR"/>
        </a:p>
      </dgm:t>
    </dgm:pt>
    <dgm:pt modelId="{C4C1102D-4A3B-4A01-9397-7A70C39E7157}" type="sibTrans" cxnId="{83909198-8CC5-45C4-8DEA-174257CE4DA0}">
      <dgm:prSet/>
      <dgm:spPr/>
      <dgm:t>
        <a:bodyPr/>
        <a:lstStyle/>
        <a:p>
          <a:endParaRPr lang="el-GR"/>
        </a:p>
      </dgm:t>
    </dgm:pt>
    <dgm:pt modelId="{158FD017-62FA-4A3C-8F36-4639F4BFFD7A}">
      <dgm:prSet/>
      <dgm:spPr/>
      <dgm:t>
        <a:bodyPr/>
        <a:lstStyle/>
        <a:p>
          <a:pPr algn="ctr"/>
          <a:r>
            <a:rPr lang="el-GR" dirty="0" smtClean="0"/>
            <a:t>Οι καιρικές συνθήκες που βιώνουμε, όπως είναι η βροχόπτωση ή η χιονόπτωση. </a:t>
          </a:r>
          <a:endParaRPr lang="el-GR" dirty="0"/>
        </a:p>
      </dgm:t>
    </dgm:pt>
    <dgm:pt modelId="{363D7188-F9F0-47FC-BE5F-D4BF52003A39}" type="parTrans" cxnId="{7956F3F0-1AD9-4AFD-A61D-7A367E5D47C8}">
      <dgm:prSet/>
      <dgm:spPr/>
      <dgm:t>
        <a:bodyPr/>
        <a:lstStyle/>
        <a:p>
          <a:endParaRPr lang="el-GR"/>
        </a:p>
      </dgm:t>
    </dgm:pt>
    <dgm:pt modelId="{9793261E-1843-41B2-8E62-01D73ACEC445}" type="sibTrans" cxnId="{7956F3F0-1AD9-4AFD-A61D-7A367E5D47C8}">
      <dgm:prSet/>
      <dgm:spPr/>
      <dgm:t>
        <a:bodyPr/>
        <a:lstStyle/>
        <a:p>
          <a:endParaRPr lang="el-GR"/>
        </a:p>
      </dgm:t>
    </dgm:pt>
    <dgm:pt modelId="{C3A34D2F-6F11-432B-B8C7-D80F7D22559D}">
      <dgm:prSet/>
      <dgm:spPr/>
      <dgm:t>
        <a:bodyPr/>
        <a:lstStyle/>
        <a:p>
          <a:pPr algn="ctr"/>
          <a:r>
            <a:rPr lang="el-GR" dirty="0" smtClean="0"/>
            <a:t>Όταν η μάζα της σταγόνας ξεπεράσει ένα συγκεκριμένο όριο, έλκεται λόγω βαρύτητας και πέφτει στη γη</a:t>
          </a:r>
          <a:endParaRPr lang="el-GR" dirty="0"/>
        </a:p>
      </dgm:t>
    </dgm:pt>
    <dgm:pt modelId="{F8C324EF-425C-4F8A-9E0E-12E653831F27}" type="parTrans" cxnId="{B2847A06-ECC6-4F98-9206-C1564CA4F879}">
      <dgm:prSet/>
      <dgm:spPr/>
      <dgm:t>
        <a:bodyPr/>
        <a:lstStyle/>
        <a:p>
          <a:endParaRPr lang="el-GR"/>
        </a:p>
      </dgm:t>
    </dgm:pt>
    <dgm:pt modelId="{02E6B4D9-AE46-47F5-9FCC-9E5C68287CE8}" type="sibTrans" cxnId="{B2847A06-ECC6-4F98-9206-C1564CA4F879}">
      <dgm:prSet/>
      <dgm:spPr/>
      <dgm:t>
        <a:bodyPr/>
        <a:lstStyle/>
        <a:p>
          <a:endParaRPr lang="el-GR"/>
        </a:p>
      </dgm:t>
    </dgm:pt>
    <dgm:pt modelId="{F6A9C532-E291-47DA-845A-86398C948926}">
      <dgm:prSet/>
      <dgm:spPr/>
      <dgm:t>
        <a:bodyPr/>
        <a:lstStyle/>
        <a:p>
          <a:r>
            <a:rPr lang="el-GR" dirty="0" smtClean="0"/>
            <a:t>Η παραγωγή ηλεκτρικού ρεύματος</a:t>
          </a:r>
          <a:endParaRPr lang="el-GR" dirty="0"/>
        </a:p>
      </dgm:t>
    </dgm:pt>
    <dgm:pt modelId="{7A6EB170-E0F7-4E35-9F98-27BB15ADB81D}" type="parTrans" cxnId="{0AB30C40-6FF0-4C71-A0DD-89101CD0AEAE}">
      <dgm:prSet/>
      <dgm:spPr/>
      <dgm:t>
        <a:bodyPr/>
        <a:lstStyle/>
        <a:p>
          <a:endParaRPr lang="el-GR"/>
        </a:p>
      </dgm:t>
    </dgm:pt>
    <dgm:pt modelId="{D7356256-E688-4F6D-9EA1-8871A67CA230}" type="sibTrans" cxnId="{0AB30C40-6FF0-4C71-A0DD-89101CD0AEAE}">
      <dgm:prSet/>
      <dgm:spPr/>
      <dgm:t>
        <a:bodyPr/>
        <a:lstStyle/>
        <a:p>
          <a:endParaRPr lang="el-GR"/>
        </a:p>
      </dgm:t>
    </dgm:pt>
    <dgm:pt modelId="{52D97A3B-7BFA-44CB-AC55-6EFEAE7943FA}" type="pres">
      <dgm:prSet presAssocID="{4FCCF443-1F34-4B5D-A12D-1338B0467F09}" presName="compositeShape" presStyleCnt="0">
        <dgm:presLayoutVars>
          <dgm:dir/>
          <dgm:resizeHandles/>
        </dgm:presLayoutVars>
      </dgm:prSet>
      <dgm:spPr/>
    </dgm:pt>
    <dgm:pt modelId="{472C3AE9-F09B-4D5D-AC15-7CED999D5164}" type="pres">
      <dgm:prSet presAssocID="{4FCCF443-1F34-4B5D-A12D-1338B0467F09}" presName="pyramid" presStyleLbl="node1" presStyleIdx="0" presStyleCnt="1"/>
      <dgm:spPr/>
    </dgm:pt>
    <dgm:pt modelId="{515DF605-F9F6-4EE1-A7D6-C761F98792A9}" type="pres">
      <dgm:prSet presAssocID="{4FCCF443-1F34-4B5D-A12D-1338B0467F09}" presName="theList" presStyleCnt="0"/>
      <dgm:spPr/>
    </dgm:pt>
    <dgm:pt modelId="{54FE908C-164D-4A48-9C8A-294B377E65B8}" type="pres">
      <dgm:prSet presAssocID="{158FD017-62FA-4A3C-8F36-4639F4BFFD7A}" presName="aNode" presStyleLbl="fgAcc1" presStyleIdx="0" presStyleCnt="3">
        <dgm:presLayoutVars>
          <dgm:bulletEnabled val="1"/>
        </dgm:presLayoutVars>
      </dgm:prSet>
      <dgm:spPr/>
      <dgm:t>
        <a:bodyPr/>
        <a:lstStyle/>
        <a:p>
          <a:endParaRPr lang="el-GR"/>
        </a:p>
      </dgm:t>
    </dgm:pt>
    <dgm:pt modelId="{433F7250-7F53-49AF-BAC9-CFE7ECD3A4CD}" type="pres">
      <dgm:prSet presAssocID="{158FD017-62FA-4A3C-8F36-4639F4BFFD7A}" presName="aSpace" presStyleCnt="0"/>
      <dgm:spPr/>
    </dgm:pt>
    <dgm:pt modelId="{3F9D2185-DED9-446A-889C-E02020E19B43}" type="pres">
      <dgm:prSet presAssocID="{F6A9C532-E291-47DA-845A-86398C948926}" presName="aNode" presStyleLbl="fgAcc1" presStyleIdx="1" presStyleCnt="3">
        <dgm:presLayoutVars>
          <dgm:bulletEnabled val="1"/>
        </dgm:presLayoutVars>
      </dgm:prSet>
      <dgm:spPr/>
      <dgm:t>
        <a:bodyPr/>
        <a:lstStyle/>
        <a:p>
          <a:endParaRPr lang="el-GR"/>
        </a:p>
      </dgm:t>
    </dgm:pt>
    <dgm:pt modelId="{EB664B1D-D8EE-4824-8CC3-57193C73714F}" type="pres">
      <dgm:prSet presAssocID="{F6A9C532-E291-47DA-845A-86398C948926}" presName="aSpace" presStyleCnt="0"/>
      <dgm:spPr/>
    </dgm:pt>
    <dgm:pt modelId="{9852850F-1251-4AD7-9AA6-D71DF7AEF73C}" type="pres">
      <dgm:prSet presAssocID="{89DD880D-804A-47DD-AED2-3651757F8A1D}" presName="aNode" presStyleLbl="fgAcc1" presStyleIdx="2" presStyleCnt="3">
        <dgm:presLayoutVars>
          <dgm:bulletEnabled val="1"/>
        </dgm:presLayoutVars>
      </dgm:prSet>
      <dgm:spPr/>
      <dgm:t>
        <a:bodyPr/>
        <a:lstStyle/>
        <a:p>
          <a:endParaRPr lang="el-GR"/>
        </a:p>
      </dgm:t>
    </dgm:pt>
    <dgm:pt modelId="{50F84284-C827-4FCA-9570-F620ADA7AF29}" type="pres">
      <dgm:prSet presAssocID="{89DD880D-804A-47DD-AED2-3651757F8A1D}" presName="aSpace" presStyleCnt="0"/>
      <dgm:spPr/>
    </dgm:pt>
  </dgm:ptLst>
  <dgm:cxnLst>
    <dgm:cxn modelId="{296D9B78-FF2A-45EA-B351-A9CE5F90CF91}" type="presOf" srcId="{89DD880D-804A-47DD-AED2-3651757F8A1D}" destId="{9852850F-1251-4AD7-9AA6-D71DF7AEF73C}" srcOrd="0" destOrd="0" presId="urn:microsoft.com/office/officeart/2005/8/layout/pyramid2"/>
    <dgm:cxn modelId="{D2C2089D-B852-4A09-A64A-9E0608593206}" type="presOf" srcId="{F6A9C532-E291-47DA-845A-86398C948926}" destId="{3F9D2185-DED9-446A-889C-E02020E19B43}" srcOrd="0" destOrd="0" presId="urn:microsoft.com/office/officeart/2005/8/layout/pyramid2"/>
    <dgm:cxn modelId="{00BB9801-B2CF-4DD7-8945-04633E4B7B1F}" type="presOf" srcId="{158FD017-62FA-4A3C-8F36-4639F4BFFD7A}" destId="{54FE908C-164D-4A48-9C8A-294B377E65B8}" srcOrd="0" destOrd="0" presId="urn:microsoft.com/office/officeart/2005/8/layout/pyramid2"/>
    <dgm:cxn modelId="{4D92A3F6-B0CD-4BF2-839F-F646302A1CCF}" type="presOf" srcId="{4FCCF443-1F34-4B5D-A12D-1338B0467F09}" destId="{52D97A3B-7BFA-44CB-AC55-6EFEAE7943FA}" srcOrd="0" destOrd="0" presId="urn:microsoft.com/office/officeart/2005/8/layout/pyramid2"/>
    <dgm:cxn modelId="{4EF4E886-19B1-4F30-9FAF-ED30569EF2FB}" type="presOf" srcId="{C3A34D2F-6F11-432B-B8C7-D80F7D22559D}" destId="{54FE908C-164D-4A48-9C8A-294B377E65B8}" srcOrd="0" destOrd="1" presId="urn:microsoft.com/office/officeart/2005/8/layout/pyramid2"/>
    <dgm:cxn modelId="{B2847A06-ECC6-4F98-9206-C1564CA4F879}" srcId="{158FD017-62FA-4A3C-8F36-4639F4BFFD7A}" destId="{C3A34D2F-6F11-432B-B8C7-D80F7D22559D}" srcOrd="0" destOrd="0" parTransId="{F8C324EF-425C-4F8A-9E0E-12E653831F27}" sibTransId="{02E6B4D9-AE46-47F5-9FCC-9E5C68287CE8}"/>
    <dgm:cxn modelId="{0AB30C40-6FF0-4C71-A0DD-89101CD0AEAE}" srcId="{4FCCF443-1F34-4B5D-A12D-1338B0467F09}" destId="{F6A9C532-E291-47DA-845A-86398C948926}" srcOrd="1" destOrd="0" parTransId="{7A6EB170-E0F7-4E35-9F98-27BB15ADB81D}" sibTransId="{D7356256-E688-4F6D-9EA1-8871A67CA230}"/>
    <dgm:cxn modelId="{7956F3F0-1AD9-4AFD-A61D-7A367E5D47C8}" srcId="{4FCCF443-1F34-4B5D-A12D-1338B0467F09}" destId="{158FD017-62FA-4A3C-8F36-4639F4BFFD7A}" srcOrd="0" destOrd="0" parTransId="{363D7188-F9F0-47FC-BE5F-D4BF52003A39}" sibTransId="{9793261E-1843-41B2-8E62-01D73ACEC445}"/>
    <dgm:cxn modelId="{83909198-8CC5-45C4-8DEA-174257CE4DA0}" srcId="{4FCCF443-1F34-4B5D-A12D-1338B0467F09}" destId="{89DD880D-804A-47DD-AED2-3651757F8A1D}" srcOrd="2" destOrd="0" parTransId="{C45E4C0A-677D-465D-95D6-54B1C9481A91}" sibTransId="{C4C1102D-4A3B-4A01-9397-7A70C39E7157}"/>
    <dgm:cxn modelId="{69E01F84-E613-40F0-8233-DA814FE3FB2D}" type="presParOf" srcId="{52D97A3B-7BFA-44CB-AC55-6EFEAE7943FA}" destId="{472C3AE9-F09B-4D5D-AC15-7CED999D5164}" srcOrd="0" destOrd="0" presId="urn:microsoft.com/office/officeart/2005/8/layout/pyramid2"/>
    <dgm:cxn modelId="{6B7A836A-A276-409C-AF90-51793FB0B384}" type="presParOf" srcId="{52D97A3B-7BFA-44CB-AC55-6EFEAE7943FA}" destId="{515DF605-F9F6-4EE1-A7D6-C761F98792A9}" srcOrd="1" destOrd="0" presId="urn:microsoft.com/office/officeart/2005/8/layout/pyramid2"/>
    <dgm:cxn modelId="{A371F775-2662-4B9F-8538-71C16A79FF5B}" type="presParOf" srcId="{515DF605-F9F6-4EE1-A7D6-C761F98792A9}" destId="{54FE908C-164D-4A48-9C8A-294B377E65B8}" srcOrd="0" destOrd="0" presId="urn:microsoft.com/office/officeart/2005/8/layout/pyramid2"/>
    <dgm:cxn modelId="{C5A97A73-D6A0-409C-9B25-4F7D56517A72}" type="presParOf" srcId="{515DF605-F9F6-4EE1-A7D6-C761F98792A9}" destId="{433F7250-7F53-49AF-BAC9-CFE7ECD3A4CD}" srcOrd="1" destOrd="0" presId="urn:microsoft.com/office/officeart/2005/8/layout/pyramid2"/>
    <dgm:cxn modelId="{2F6E2FD1-D5B9-4B3B-834C-E42EF2F12410}" type="presParOf" srcId="{515DF605-F9F6-4EE1-A7D6-C761F98792A9}" destId="{3F9D2185-DED9-446A-889C-E02020E19B43}" srcOrd="2" destOrd="0" presId="urn:microsoft.com/office/officeart/2005/8/layout/pyramid2"/>
    <dgm:cxn modelId="{0A0124B4-403F-46A5-A33D-3585015C23AF}" type="presParOf" srcId="{515DF605-F9F6-4EE1-A7D6-C761F98792A9}" destId="{EB664B1D-D8EE-4824-8CC3-57193C73714F}" srcOrd="3" destOrd="0" presId="urn:microsoft.com/office/officeart/2005/8/layout/pyramid2"/>
    <dgm:cxn modelId="{AA9650B5-B8AC-4EC8-B40E-F3F2749D6D20}" type="presParOf" srcId="{515DF605-F9F6-4EE1-A7D6-C761F98792A9}" destId="{9852850F-1251-4AD7-9AA6-D71DF7AEF73C}" srcOrd="4" destOrd="0" presId="urn:microsoft.com/office/officeart/2005/8/layout/pyramid2"/>
    <dgm:cxn modelId="{765DFF51-E269-4078-9DAB-C8D4101DC0B5}" type="presParOf" srcId="{515DF605-F9F6-4EE1-A7D6-C761F98792A9}" destId="{50F84284-C827-4FCA-9570-F620ADA7AF29}"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C3AE9-F09B-4D5D-AC15-7CED999D5164}">
      <dsp:nvSpPr>
        <dsp:cNvPr id="0" name=""/>
        <dsp:cNvSpPr/>
      </dsp:nvSpPr>
      <dsp:spPr>
        <a:xfrm>
          <a:off x="1454864" y="0"/>
          <a:ext cx="4625975" cy="4625975"/>
        </a:xfrm>
        <a:prstGeom prst="triangl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E908C-164D-4A48-9C8A-294B377E65B8}">
      <dsp:nvSpPr>
        <dsp:cNvPr id="0" name=""/>
        <dsp:cNvSpPr/>
      </dsp:nvSpPr>
      <dsp:spPr>
        <a:xfrm>
          <a:off x="3767851" y="465082"/>
          <a:ext cx="3006883" cy="1095055"/>
        </a:xfrm>
        <a:prstGeom prst="round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r>
            <a:rPr lang="el-GR" sz="1200" kern="1200" dirty="0" smtClean="0"/>
            <a:t>Οι καιρικές συνθήκες που βιώνουμε, όπως είναι η βροχόπτωση ή η χιονόπτωση. </a:t>
          </a:r>
          <a:endParaRPr lang="el-GR" sz="1200" kern="1200" dirty="0"/>
        </a:p>
        <a:p>
          <a:pPr marL="57150" lvl="1" indent="-57150" algn="ctr" defTabSz="400050">
            <a:lnSpc>
              <a:spcPct val="90000"/>
            </a:lnSpc>
            <a:spcBef>
              <a:spcPct val="0"/>
            </a:spcBef>
            <a:spcAft>
              <a:spcPct val="15000"/>
            </a:spcAft>
            <a:buChar char="••"/>
          </a:pPr>
          <a:r>
            <a:rPr lang="el-GR" sz="900" kern="1200" dirty="0" smtClean="0"/>
            <a:t>Όταν η μάζα της σταγόνας ξεπεράσει ένα συγκεκριμένο όριο, έλκεται λόγω βαρύτητας και πέφτει στη γη</a:t>
          </a:r>
          <a:endParaRPr lang="el-GR" sz="900" kern="1200" dirty="0"/>
        </a:p>
      </dsp:txBody>
      <dsp:txXfrm>
        <a:off x="3821307" y="518538"/>
        <a:ext cx="2899971" cy="988143"/>
      </dsp:txXfrm>
    </dsp:sp>
    <dsp:sp modelId="{3F9D2185-DED9-446A-889C-E02020E19B43}">
      <dsp:nvSpPr>
        <dsp:cNvPr id="0" name=""/>
        <dsp:cNvSpPr/>
      </dsp:nvSpPr>
      <dsp:spPr>
        <a:xfrm>
          <a:off x="3767851" y="1697019"/>
          <a:ext cx="3006883" cy="1095055"/>
        </a:xfrm>
        <a:prstGeom prst="round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kern="1200" dirty="0" smtClean="0"/>
            <a:t>Η παραγωγή ηλεκτρικού ρεύματος</a:t>
          </a:r>
          <a:endParaRPr lang="el-GR" sz="1200" kern="1200" dirty="0"/>
        </a:p>
      </dsp:txBody>
      <dsp:txXfrm>
        <a:off x="3821307" y="1750475"/>
        <a:ext cx="2899971" cy="988143"/>
      </dsp:txXfrm>
    </dsp:sp>
    <dsp:sp modelId="{9852850F-1251-4AD7-9AA6-D71DF7AEF73C}">
      <dsp:nvSpPr>
        <dsp:cNvPr id="0" name=""/>
        <dsp:cNvSpPr/>
      </dsp:nvSpPr>
      <dsp:spPr>
        <a:xfrm>
          <a:off x="3767851" y="2928955"/>
          <a:ext cx="3006883" cy="1095055"/>
        </a:xfrm>
        <a:prstGeom prst="round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l-GR" sz="1200" kern="1200" dirty="0" smtClean="0"/>
            <a:t>Παρουσία πλανητών ή άλλων σωμάτων γύρω από τη γη</a:t>
          </a:r>
        </a:p>
        <a:p>
          <a:pPr lvl="0" algn="ctr" defTabSz="533400">
            <a:lnSpc>
              <a:spcPct val="90000"/>
            </a:lnSpc>
            <a:spcBef>
              <a:spcPct val="0"/>
            </a:spcBef>
            <a:spcAft>
              <a:spcPct val="35000"/>
            </a:spcAft>
          </a:pPr>
          <a:r>
            <a:rPr lang="el-GR" sz="1200" kern="1200" dirty="0" smtClean="0"/>
            <a:t>Πχ το φεγγάρι τη νύχτα μας φωτίζει</a:t>
          </a:r>
          <a:endParaRPr lang="el-GR" sz="1200" kern="1200" dirty="0"/>
        </a:p>
      </dsp:txBody>
      <dsp:txXfrm>
        <a:off x="3821307" y="2982411"/>
        <a:ext cx="2899971" cy="988143"/>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A697A-C42C-411A-AAA1-A7A2B5B36746}" type="datetimeFigureOut">
              <a:rPr lang="el-GR" smtClean="0"/>
              <a:t>25/4/2018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BC6EC5-0C2E-471F-8144-366336723CCD}" type="slidenum">
              <a:rPr lang="el-GR" smtClean="0"/>
              <a:t>‹#›</a:t>
            </a:fld>
            <a:endParaRPr lang="el-GR"/>
          </a:p>
        </p:txBody>
      </p:sp>
    </p:spTree>
    <p:extLst>
      <p:ext uri="{BB962C8B-B14F-4D97-AF65-F5344CB8AC3E}">
        <p14:creationId xmlns:p14="http://schemas.microsoft.com/office/powerpoint/2010/main" val="11887950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6594B9-31F7-4B5D-9CB2-8A8BA56952B4}" type="datetimeFigureOut">
              <a:rPr lang="el-GR" smtClean="0"/>
              <a:t>25/4/2018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774BBC-082B-4C94-9F44-DAD15CA4BA14}" type="slidenum">
              <a:rPr lang="el-GR" smtClean="0"/>
              <a:t>‹#›</a:t>
            </a:fld>
            <a:endParaRPr lang="el-GR"/>
          </a:p>
        </p:txBody>
      </p:sp>
    </p:spTree>
    <p:extLst>
      <p:ext uri="{BB962C8B-B14F-4D97-AF65-F5344CB8AC3E}">
        <p14:creationId xmlns:p14="http://schemas.microsoft.com/office/powerpoint/2010/main" val="107772626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Ορθογώνιο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Τίτλος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Στυλ κύριου τίτλου</a:t>
            </a:r>
            <a:endParaRPr kumimoji="0" lang="en-US"/>
          </a:p>
        </p:txBody>
      </p:sp>
      <p:sp>
        <p:nvSpPr>
          <p:cNvPr id="3" name="Υπότιτλος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Στυλ κύριου υπότιτλου</a:t>
            </a:r>
            <a:endParaRPr kumimoji="0" lang="en-US"/>
          </a:p>
        </p:txBody>
      </p:sp>
      <p:sp>
        <p:nvSpPr>
          <p:cNvPr id="4" name="Θέση ημερομηνίας 3"/>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EA4C3E73-A324-4439-99A4-9DF1EFC19F53}" type="slidenum">
              <a:rPr lang="el-GR" smtClean="0"/>
              <a:t>‹#›</a:t>
            </a:fld>
            <a:endParaRPr lang="el-GR"/>
          </a:p>
        </p:txBody>
      </p:sp>
      <p:sp>
        <p:nvSpPr>
          <p:cNvPr id="10" name="Ορθογώνιο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Ορθογώνιο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Ορθογώνιο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Κατακόρυφος τίτλος 1"/>
          <p:cNvSpPr>
            <a:spLocks noGrp="1"/>
          </p:cNvSpPr>
          <p:nvPr>
            <p:ph type="title" orient="vert"/>
          </p:nvPr>
        </p:nvSpPr>
        <p:spPr>
          <a:xfrm>
            <a:off x="6781800" y="274640"/>
            <a:ext cx="1905000" cy="5851525"/>
          </a:xfrm>
        </p:spPr>
        <p:txBody>
          <a:bodyPr vert="eaVert"/>
          <a:lstStyle>
            <a:extLs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5" name="Θέση υποσέλιδου 4"/>
          <p:cNvSpPr>
            <a:spLocks noGrp="1"/>
          </p:cNvSpPr>
          <p:nvPr>
            <p:ph type="ftr" sz="quarter" idx="11"/>
          </p:nvPr>
        </p:nvSpPr>
        <p:spPr>
          <a:xfrm>
            <a:off x="2640597" y="6377459"/>
            <a:ext cx="3836404" cy="365125"/>
          </a:xfrm>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55448"/>
            <a:ext cx="8229600" cy="1252728"/>
          </a:xfrm>
        </p:spPr>
        <p:txBody>
          <a:bodyPr/>
          <a:lstStyle>
            <a:extLst/>
          </a:lstStyle>
          <a:p>
            <a:r>
              <a:rPr kumimoji="0" lang="el-GR" dirty="0" smtClean="0"/>
              <a:t>Στυλ κύριου τίτλου</a:t>
            </a:r>
            <a:endParaRPr kumimoji="0" lang="en-US" dirty="0"/>
          </a:p>
        </p:txBody>
      </p:sp>
      <p:sp>
        <p:nvSpPr>
          <p:cNvPr id="3" name="Θέση περιεχομένου 2"/>
          <p:cNvSpPr>
            <a:spLocks noGrp="1"/>
          </p:cNvSpPr>
          <p:nvPr>
            <p:ph idx="1"/>
          </p:nvPr>
        </p:nvSpPr>
        <p:spPr/>
        <p:txBody>
          <a:bodyPr/>
          <a:lstStyle>
            <a:extLst/>
          </a:lstStyle>
          <a:p>
            <a:pPr lvl="0" eaLnBrk="1" latinLnBrk="0" hangingPunct="1"/>
            <a:r>
              <a:rPr lang="el-GR" dirty="0" smtClean="0"/>
              <a:t>Στυλ υποδείγματος κειμένου</a:t>
            </a:r>
          </a:p>
          <a:p>
            <a:pPr lvl="1" eaLnBrk="1" latinLnBrk="0" hangingPunct="1"/>
            <a:r>
              <a:rPr lang="el-GR" dirty="0" smtClean="0"/>
              <a:t>Δεύτερου επιπέδου</a:t>
            </a:r>
          </a:p>
          <a:p>
            <a:pPr lvl="2" eaLnBrk="1" latinLnBrk="0" hangingPunct="1"/>
            <a:r>
              <a:rPr lang="el-GR" dirty="0" smtClean="0"/>
              <a:t>Τρίτου επιπέδου</a:t>
            </a:r>
          </a:p>
          <a:p>
            <a:pPr lvl="3" eaLnBrk="1" latinLnBrk="0" hangingPunct="1"/>
            <a:r>
              <a:rPr lang="el-GR" dirty="0" smtClean="0"/>
              <a:t>Τέταρτου επιπέδου</a:t>
            </a:r>
          </a:p>
          <a:p>
            <a:pPr lvl="4" eaLnBrk="1" latinLnBrk="0" hangingPunct="1"/>
            <a:r>
              <a:rPr lang="el-GR" dirty="0" smtClean="0"/>
              <a:t>Πέμπτου επιπέδου</a:t>
            </a:r>
            <a:endParaRPr kumimoji="0" lang="en-US" dirty="0"/>
          </a:p>
        </p:txBody>
      </p:sp>
      <p:sp>
        <p:nvSpPr>
          <p:cNvPr id="5" name="Θέση υποσέλιδου 4"/>
          <p:cNvSpPr>
            <a:spLocks noGrp="1"/>
          </p:cNvSpPr>
          <p:nvPr>
            <p:ph type="ftr" sz="quarter" idx="11"/>
          </p:nvPr>
        </p:nvSpPr>
        <p:spPr>
          <a:xfrm flipH="1">
            <a:off x="1115616" y="6309320"/>
            <a:ext cx="2195350" cy="274320"/>
          </a:xfrm>
        </p:spPr>
        <p:txBody>
          <a:bodyPr/>
          <a:lstStyle/>
          <a:p>
            <a:r>
              <a:rPr lang="el-GR" dirty="0" smtClean="0"/>
              <a:t>«Η βαρύτητα» </a:t>
            </a:r>
          </a:p>
          <a:p>
            <a:endParaRPr lang="el-GR" dirty="0"/>
          </a:p>
        </p:txBody>
      </p:sp>
      <p:sp>
        <p:nvSpPr>
          <p:cNvPr id="6" name="Θέση αριθμού διαφάνειας 5"/>
          <p:cNvSpPr>
            <a:spLocks noGrp="1"/>
          </p:cNvSpPr>
          <p:nvPr>
            <p:ph type="sldNum" sz="quarter" idx="12"/>
          </p:nvPr>
        </p:nvSpPr>
        <p:spPr/>
        <p:txBody>
          <a:bodyPr/>
          <a:lstStyle/>
          <a:p>
            <a:fld id="{EA4C3E73-A324-4439-99A4-9DF1EFC19F53}" type="slidenum">
              <a:rPr lang="el-GR" smtClean="0"/>
              <a:t>‹#›</a:t>
            </a:fld>
            <a:endParaRPr lang="el-GR" dirty="0"/>
          </a:p>
        </p:txBody>
      </p:sp>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85" y="0"/>
            <a:ext cx="55403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userDrawn="1"/>
        </p:nvSpPr>
        <p:spPr>
          <a:xfrm>
            <a:off x="611560" y="188640"/>
            <a:ext cx="2088232" cy="215444"/>
          </a:xfrm>
          <a:prstGeom prst="rect">
            <a:avLst/>
          </a:prstGeom>
          <a:noFill/>
        </p:spPr>
        <p:txBody>
          <a:bodyPr wrap="square" rtlCol="0">
            <a:spAutoFit/>
          </a:bodyPr>
          <a:lstStyle/>
          <a:p>
            <a:r>
              <a:rPr lang="el-GR" sz="800" i="1" dirty="0" smtClean="0">
                <a:solidFill>
                  <a:srgbClr val="FFC000"/>
                </a:solidFill>
              </a:rPr>
              <a:t>Παιδαγωγικό Τμήμα Δημοτικής Εκπαίδευσης</a:t>
            </a:r>
            <a:endParaRPr lang="el-GR" sz="800" i="1" dirty="0">
              <a:solidFill>
                <a:srgbClr val="FFC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9" name="Ορθογώνιο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Ορθογώνιο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Τίτλος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5" name="Θέση υποσέλιδου 4"/>
          <p:cNvSpPr>
            <a:spLocks noGrp="1"/>
          </p:cNvSpPr>
          <p:nvPr>
            <p:ph type="ftr" sz="quarter" idx="11"/>
          </p:nvPr>
        </p:nvSpPr>
        <p:spPr/>
        <p:txBody>
          <a:bodyPr/>
          <a:lstStyle/>
          <a:p>
            <a:r>
              <a:rPr lang="el-GR" smtClean="0"/>
              <a:t>«Η βαρύτητα»  </a:t>
            </a:r>
            <a:endParaRPr lang="el-GR"/>
          </a:p>
        </p:txBody>
      </p:sp>
      <p:sp>
        <p:nvSpPr>
          <p:cNvPr id="6" name="Θέση αριθμού διαφάνειας 5"/>
          <p:cNvSpPr>
            <a:spLocks noGrp="1"/>
          </p:cNvSpPr>
          <p:nvPr>
            <p:ph type="sldNum" sz="quarter" idx="12"/>
          </p:nvPr>
        </p:nvSpPr>
        <p:spPr/>
        <p:txBody>
          <a:bodyPr/>
          <a:lstStyle/>
          <a:p>
            <a:fld id="{EA4C3E73-A324-4439-99A4-9DF1EFC19F53}" type="slidenum">
              <a:rPr lang="el-GR" smtClean="0"/>
              <a:t>‹#›</a:t>
            </a:fld>
            <a:endParaRPr lang="el-G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extLst/>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κειμένου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Στυλ υποδείγματος κειμένου</a:t>
            </a:r>
          </a:p>
        </p:txBody>
      </p:sp>
      <p:sp>
        <p:nvSpPr>
          <p:cNvPr id="6" name="Θέση περιεχομένου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Θέση ημερομηνίας 6"/>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8" name="Θέση υποσέλιδου 7"/>
          <p:cNvSpPr>
            <a:spLocks noGrp="1"/>
          </p:cNvSpPr>
          <p:nvPr>
            <p:ph type="ftr" sz="quarter" idx="11"/>
          </p:nvPr>
        </p:nvSpPr>
        <p:spPr/>
        <p:txBody>
          <a:bodyPr/>
          <a:lstStyle/>
          <a:p>
            <a:r>
              <a:rPr lang="el-GR" smtClean="0"/>
              <a:t>«Η βαρύτητα»  </a:t>
            </a:r>
            <a:endParaRPr lang="el-GR"/>
          </a:p>
        </p:txBody>
      </p:sp>
      <p:sp>
        <p:nvSpPr>
          <p:cNvPr id="9" name="Θέση αριθμού διαφάνειας 8"/>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extLst/>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4" name="Θέση υποσέλιδου 3"/>
          <p:cNvSpPr>
            <a:spLocks noGrp="1"/>
          </p:cNvSpPr>
          <p:nvPr>
            <p:ph type="ftr" sz="quarter" idx="11"/>
          </p:nvPr>
        </p:nvSpPr>
        <p:spPr/>
        <p:txBody>
          <a:bodyPr/>
          <a:lstStyle/>
          <a:p>
            <a:r>
              <a:rPr lang="el-GR" smtClean="0"/>
              <a:t>«Η βαρύτητα»  </a:t>
            </a:r>
            <a:endParaRPr lang="el-GR"/>
          </a:p>
        </p:txBody>
      </p:sp>
      <p:sp>
        <p:nvSpPr>
          <p:cNvPr id="5" name="Θέση αριθμού διαφάνειας 4"/>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3" name="Θέση υποσέλιδου 2"/>
          <p:cNvSpPr>
            <a:spLocks noGrp="1"/>
          </p:cNvSpPr>
          <p:nvPr>
            <p:ph type="ftr" sz="quarter" idx="11"/>
          </p:nvPr>
        </p:nvSpPr>
        <p:spPr/>
        <p:txBody>
          <a:bodyPr/>
          <a:lstStyle/>
          <a:p>
            <a:r>
              <a:rPr lang="el-GR" smtClean="0"/>
              <a:t>«Η βαρύτητα»  </a:t>
            </a:r>
            <a:endParaRPr lang="el-GR"/>
          </a:p>
        </p:txBody>
      </p:sp>
      <p:sp>
        <p:nvSpPr>
          <p:cNvPr id="4" name="Θέση αριθμού διαφάνειας 3"/>
          <p:cNvSpPr>
            <a:spLocks noGrp="1"/>
          </p:cNvSpPr>
          <p:nvPr>
            <p:ph type="sldNum" sz="quarter" idx="12"/>
          </p:nvPr>
        </p:nvSpPr>
        <p:spPr/>
        <p:txBody>
          <a:bodyPr/>
          <a:lstStyle/>
          <a:p>
            <a:fld id="{EA4C3E73-A324-4439-99A4-9DF1EFC19F53}" type="slidenum">
              <a:rPr lang="el-GR" smtClean="0"/>
              <a:t>‹#›</a:t>
            </a:fld>
            <a:endParaRPr lang="el-G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Στυλ κύριου τίτλου</a:t>
            </a:r>
            <a:endParaRPr kumimoji="0" lang="en-US"/>
          </a:p>
        </p:txBody>
      </p:sp>
      <p:sp>
        <p:nvSpPr>
          <p:cNvPr id="3" name="Θέση περιεχομένου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κειμένου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p:txBody>
          <a:bodyPr/>
          <a:lstStyle/>
          <a:p>
            <a:r>
              <a:rPr lang="el-GR" smtClean="0"/>
              <a:t>Παιδαγωγικό Τμήμα Δημοτικής Εκπαίδευσης </a:t>
            </a:r>
            <a:endParaRPr lang="el-GR"/>
          </a:p>
        </p:txBody>
      </p:sp>
      <p:sp>
        <p:nvSpPr>
          <p:cNvPr id="6" name="Θέση υποσέλιδου 5"/>
          <p:cNvSpPr>
            <a:spLocks noGrp="1"/>
          </p:cNvSpPr>
          <p:nvPr>
            <p:ph type="ftr" sz="quarter" idx="11"/>
          </p:nvPr>
        </p:nvSpPr>
        <p:spPr/>
        <p:txBody>
          <a:bodyPr/>
          <a:lstStyle/>
          <a:p>
            <a:r>
              <a:rPr lang="el-GR" smtClean="0"/>
              <a:t>«Η βαρύτητα»  </a:t>
            </a:r>
            <a:endParaRPr lang="el-GR"/>
          </a:p>
        </p:txBody>
      </p:sp>
      <p:sp>
        <p:nvSpPr>
          <p:cNvPr id="7" name="Θέση αριθμού διαφάνειας 6"/>
          <p:cNvSpPr>
            <a:spLocks noGrp="1"/>
          </p:cNvSpPr>
          <p:nvPr>
            <p:ph type="sldNum" sz="quarter" idx="12"/>
          </p:nvPr>
        </p:nvSpPr>
        <p:spPr/>
        <p:txBody>
          <a:bodyPr/>
          <a:lstStyle/>
          <a:p>
            <a:fld id="{EA4C3E73-A324-4439-99A4-9DF1EFC19F53}" type="slidenum">
              <a:rPr lang="el-GR" smtClean="0"/>
              <a:t>‹#›</a:t>
            </a:fld>
            <a:endParaRPr lang="el-GR"/>
          </a:p>
        </p:txBody>
      </p:sp>
      <p:sp>
        <p:nvSpPr>
          <p:cNvPr id="12" name="Ορθογώνιο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Ορθογώνιο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a:xfrm>
            <a:off x="164592" y="1170432"/>
            <a:ext cx="2523744" cy="201168"/>
          </a:xfrm>
        </p:spPr>
        <p:txBody>
          <a:bodyPr/>
          <a:lstStyle/>
          <a:p>
            <a:r>
              <a:rPr lang="el-GR" smtClean="0"/>
              <a:t>Παιδαγωγικό Τμήμα Δημοτικής Εκπαίδευσης </a:t>
            </a:r>
            <a:endParaRPr lang="el-GR"/>
          </a:p>
        </p:txBody>
      </p:sp>
      <p:sp>
        <p:nvSpPr>
          <p:cNvPr id="11" name="Ορθογώνιο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Ορθογώνιο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Θέση υποσέλιδου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smtClean="0"/>
              <a:t>«Η βαρύτητα»  </a:t>
            </a:r>
            <a:endParaRPr lang="el-GR"/>
          </a:p>
        </p:txBody>
      </p:sp>
      <p:sp>
        <p:nvSpPr>
          <p:cNvPr id="7" name="Θέση αριθμού διαφάνειας 6"/>
          <p:cNvSpPr>
            <a:spLocks noGrp="1"/>
          </p:cNvSpPr>
          <p:nvPr>
            <p:ph type="sldNum" sz="quarter" idx="12"/>
          </p:nvPr>
        </p:nvSpPr>
        <p:spPr>
          <a:xfrm>
            <a:off x="8339328" y="1170432"/>
            <a:ext cx="733864" cy="201168"/>
          </a:xfrm>
        </p:spPr>
        <p:txBody>
          <a:bodyPr/>
          <a:lstStyle/>
          <a:p>
            <a:fld id="{EA4C3E73-A324-4439-99A4-9DF1EFC19F53}" type="slidenum">
              <a:rPr lang="el-GR" smtClean="0"/>
              <a:t>‹#›</a:t>
            </a:fld>
            <a:endParaRPr lang="el-G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Ορθογώνιο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Ορθογώνιο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Θέση τίτλου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Θέση ημερομηνίας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l-GR" smtClean="0"/>
              <a:t>Παιδαγωγικό Τμήμα Δημοτικής Εκπαίδευσης </a:t>
            </a:r>
            <a:endParaRPr lang="el-GR" dirty="0"/>
          </a:p>
        </p:txBody>
      </p:sp>
      <p:sp>
        <p:nvSpPr>
          <p:cNvPr id="5" name="Θέση υποσέλιδου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«Η βαρύτητα» </a:t>
            </a:r>
          </a:p>
          <a:p>
            <a:endParaRPr lang="el-GR" dirty="0"/>
          </a:p>
        </p:txBody>
      </p:sp>
      <p:sp>
        <p:nvSpPr>
          <p:cNvPr id="6" name="Θέση αριθμού διαφάνειας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A4C3E73-A324-4439-99A4-9DF1EFC19F53}" type="slidenum">
              <a:rPr lang="el-GR" smtClean="0"/>
              <a:t>‹#›</a:t>
            </a:fld>
            <a:endParaRPr lang="el-GR" dirty="0"/>
          </a:p>
        </p:txBody>
      </p:sp>
      <p:pic>
        <p:nvPicPr>
          <p:cNvPr id="9" name="Εικόνα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75" y="0"/>
            <a:ext cx="552527" cy="504896"/>
          </a:xfrm>
          <a:prstGeom prst="rect">
            <a:avLst/>
          </a:prstGeom>
        </p:spPr>
      </p:pic>
      <p:pic>
        <p:nvPicPr>
          <p:cNvPr id="11" name="Εικόνα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30721" y="5229200"/>
            <a:ext cx="930349" cy="1498019"/>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1700809"/>
            <a:ext cx="7772400" cy="1899642"/>
          </a:xfrm>
        </p:spPr>
        <p:txBody>
          <a:bodyPr>
            <a:normAutofit fontScale="90000"/>
          </a:bodyPr>
          <a:lstStyle/>
          <a:p>
            <a:r>
              <a:rPr lang="el-GR" dirty="0" smtClean="0">
                <a:solidFill>
                  <a:srgbClr val="FFC000"/>
                </a:solidFill>
              </a:rPr>
              <a:t>Μάθημα:</a:t>
            </a:r>
            <a:br>
              <a:rPr lang="el-GR" dirty="0" smtClean="0">
                <a:solidFill>
                  <a:srgbClr val="FFC000"/>
                </a:solidFill>
              </a:rPr>
            </a:br>
            <a:r>
              <a:rPr lang="el-GR" dirty="0" smtClean="0">
                <a:solidFill>
                  <a:srgbClr val="FFC000"/>
                </a:solidFill>
              </a:rPr>
              <a:t> Πληροφορική και Νέες Τεχνολογίες</a:t>
            </a:r>
            <a:br>
              <a:rPr lang="el-GR" dirty="0" smtClean="0">
                <a:solidFill>
                  <a:srgbClr val="FFC000"/>
                </a:solidFill>
              </a:rPr>
            </a:br>
            <a:endParaRPr lang="el-GR" dirty="0" smtClean="0">
              <a:solidFill>
                <a:srgbClr val="FFC000"/>
              </a:solidFill>
            </a:endParaRPr>
          </a:p>
        </p:txBody>
      </p:sp>
      <p:sp>
        <p:nvSpPr>
          <p:cNvPr id="3" name="Υπότιτλος 2"/>
          <p:cNvSpPr>
            <a:spLocks noGrp="1"/>
          </p:cNvSpPr>
          <p:nvPr>
            <p:ph type="subTitle" idx="1"/>
          </p:nvPr>
        </p:nvSpPr>
        <p:spPr/>
        <p:txBody>
          <a:bodyPr/>
          <a:lstStyle/>
          <a:p>
            <a:r>
              <a:rPr lang="el-GR" dirty="0"/>
              <a:t>	</a:t>
            </a:r>
          </a:p>
        </p:txBody>
      </p:sp>
      <p:sp>
        <p:nvSpPr>
          <p:cNvPr id="4" name="TextBox 3"/>
          <p:cNvSpPr txBox="1"/>
          <p:nvPr/>
        </p:nvSpPr>
        <p:spPr>
          <a:xfrm>
            <a:off x="3635896" y="5589240"/>
            <a:ext cx="4320480" cy="369332"/>
          </a:xfrm>
          <a:prstGeom prst="rect">
            <a:avLst/>
          </a:prstGeom>
          <a:noFill/>
        </p:spPr>
        <p:txBody>
          <a:bodyPr wrap="square" rtlCol="0">
            <a:spAutoFit/>
          </a:bodyPr>
          <a:lstStyle/>
          <a:p>
            <a:r>
              <a:rPr lang="el-GR" dirty="0" smtClean="0"/>
              <a:t>καραγκιόζη </a:t>
            </a:r>
            <a:r>
              <a:rPr lang="el-GR" dirty="0" err="1" smtClean="0"/>
              <a:t>ιωάννα</a:t>
            </a:r>
            <a:r>
              <a:rPr lang="el-GR" dirty="0" smtClean="0"/>
              <a:t>  ΑΜ 487</a:t>
            </a:r>
            <a:endParaRPr lang="el-GR" dirty="0"/>
          </a:p>
        </p:txBody>
      </p:sp>
    </p:spTree>
    <p:extLst>
      <p:ext uri="{BB962C8B-B14F-4D97-AF65-F5344CB8AC3E}">
        <p14:creationId xmlns:p14="http://schemas.microsoft.com/office/powerpoint/2010/main" val="2702757553"/>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336974"/>
          </a:xfrm>
        </p:spPr>
        <p:txBody>
          <a:bodyPr/>
          <a:lstStyle/>
          <a:p>
            <a:pPr algn="ctr"/>
            <a:r>
              <a:rPr lang="el-GR" dirty="0" smtClean="0">
                <a:solidFill>
                  <a:srgbClr val="FFC000"/>
                </a:solidFill>
              </a:rPr>
              <a:t>Η βαρύτητα</a:t>
            </a:r>
            <a:endParaRPr lang="el-GR" dirty="0">
              <a:solidFill>
                <a:srgbClr val="FFC000"/>
              </a:solidFill>
            </a:endParaRPr>
          </a:p>
        </p:txBody>
      </p:sp>
      <p:sp>
        <p:nvSpPr>
          <p:cNvPr id="3" name="Θέση περιεχομένου 2"/>
          <p:cNvSpPr>
            <a:spLocks noGrp="1"/>
          </p:cNvSpPr>
          <p:nvPr>
            <p:ph idx="1"/>
          </p:nvPr>
        </p:nvSpPr>
        <p:spPr/>
        <p:txBody>
          <a:bodyPr/>
          <a:lstStyle/>
          <a:p>
            <a:pPr marL="0" indent="0" algn="ctr">
              <a:buNone/>
            </a:pPr>
            <a:r>
              <a:rPr lang="el-GR" b="1" dirty="0" smtClean="0">
                <a:solidFill>
                  <a:schemeClr val="accent2">
                    <a:lumMod val="75000"/>
                  </a:schemeClr>
                </a:solidFill>
              </a:rPr>
              <a:t>Τι είναι η βαρύτητα;</a:t>
            </a:r>
          </a:p>
          <a:p>
            <a:pPr marL="0" indent="0" algn="ctr">
              <a:buNone/>
            </a:pPr>
            <a:r>
              <a:rPr lang="el-GR" dirty="0" smtClean="0"/>
              <a:t>Η ιδιότητα που έχει η γη (όπως και τα άλλα ουράνια σώματα) να έλκει τα υλικά σώματα που βρίσκονται σε κάποια απόσταση από αυτήν ή και σε άμεση ή έμμεση επαφή με αυτήν λέγεται βαρύτητα.</a:t>
            </a:r>
          </a:p>
          <a:p>
            <a:pPr marL="0" indent="0" algn="ctr">
              <a:buNone/>
            </a:pPr>
            <a:endParaRPr lang="el-GR" dirty="0" smtClean="0"/>
          </a:p>
          <a:p>
            <a:endParaRPr lang="el-GR" dirty="0"/>
          </a:p>
        </p:txBody>
      </p:sp>
      <p:sp>
        <p:nvSpPr>
          <p:cNvPr id="4" name="Θέση υποσέλιδου 3"/>
          <p:cNvSpPr>
            <a:spLocks noGrp="1"/>
          </p:cNvSpPr>
          <p:nvPr>
            <p:ph type="ftr" sz="quarter" idx="11"/>
          </p:nvPr>
        </p:nvSpPr>
        <p:spPr/>
        <p:txBody>
          <a:bodyPr/>
          <a:lstStyle/>
          <a:p>
            <a:r>
              <a:rPr lang="el-GR" smtClean="0"/>
              <a:t>«Η βαρύτητα» </a:t>
            </a:r>
          </a:p>
          <a:p>
            <a:endParaRPr lang="el-GR" dirty="0"/>
          </a:p>
        </p:txBody>
      </p:sp>
      <p:sp>
        <p:nvSpPr>
          <p:cNvPr id="5" name="Θέση αριθμού διαφάνειας 4"/>
          <p:cNvSpPr>
            <a:spLocks noGrp="1"/>
          </p:cNvSpPr>
          <p:nvPr>
            <p:ph type="sldNum" sz="quarter" idx="12"/>
          </p:nvPr>
        </p:nvSpPr>
        <p:spPr/>
        <p:txBody>
          <a:bodyPr/>
          <a:lstStyle/>
          <a:p>
            <a:fld id="{EA4C3E73-A324-4439-99A4-9DF1EFC19F53}" type="slidenum">
              <a:rPr lang="el-GR" smtClean="0"/>
              <a:t>2</a:t>
            </a:fld>
            <a:endParaRPr lang="el-GR" dirty="0"/>
          </a:p>
        </p:txBody>
      </p:sp>
    </p:spTree>
    <p:extLst>
      <p:ext uri="{BB962C8B-B14F-4D97-AF65-F5344CB8AC3E}">
        <p14:creationId xmlns:p14="http://schemas.microsoft.com/office/powerpoint/2010/main" val="581837124"/>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solidFill>
                  <a:srgbClr val="FFC000"/>
                </a:solidFill>
              </a:rPr>
              <a:t>Ποιος ανακάλυψε τη βαρύτητα</a:t>
            </a:r>
            <a:endParaRPr lang="el-GR" dirty="0">
              <a:solidFill>
                <a:srgbClr val="FFC000"/>
              </a:solidFill>
            </a:endParaRPr>
          </a:p>
        </p:txBody>
      </p:sp>
      <p:sp>
        <p:nvSpPr>
          <p:cNvPr id="3" name="Θέση περιεχομένου 2"/>
          <p:cNvSpPr>
            <a:spLocks noGrp="1"/>
          </p:cNvSpPr>
          <p:nvPr>
            <p:ph idx="1"/>
          </p:nvPr>
        </p:nvSpPr>
        <p:spPr/>
        <p:txBody>
          <a:bodyPr>
            <a:normAutofit/>
          </a:bodyPr>
          <a:lstStyle/>
          <a:p>
            <a:pPr marL="0" indent="0" algn="just">
              <a:buNone/>
            </a:pPr>
            <a:r>
              <a:rPr lang="el-GR" sz="1900" dirty="0" smtClean="0"/>
              <a:t>Θα μπορούσε η πτώση ενός «γέρικου», σαπισμένου μήλου από το κλαδί ενός δέντρου να οδηγήσει σε μία επιστημονική... έκρηξη; Φυσικά, αρκεί να πέσει στο κεφάλι του σωστού ατόμου, τη σωστή στιγμή.</a:t>
            </a:r>
          </a:p>
          <a:p>
            <a:pPr marL="0" indent="0" algn="just">
              <a:buNone/>
            </a:pPr>
            <a:r>
              <a:rPr lang="el-GR" sz="1900" dirty="0" smtClean="0"/>
              <a:t>Ο Σερ </a:t>
            </a:r>
            <a:r>
              <a:rPr lang="el-GR" sz="1900" b="1" dirty="0" smtClean="0"/>
              <a:t>Ισαάκ Νιούτον</a:t>
            </a:r>
            <a:r>
              <a:rPr lang="el-GR" sz="1900" dirty="0" smtClean="0"/>
              <a:t> (</a:t>
            </a:r>
            <a:r>
              <a:rPr lang="el-GR" sz="1900" dirty="0" err="1" smtClean="0"/>
              <a:t>Sir</a:t>
            </a:r>
            <a:r>
              <a:rPr lang="el-GR" sz="1900" dirty="0" smtClean="0"/>
              <a:t> </a:t>
            </a:r>
            <a:r>
              <a:rPr lang="el-GR" sz="1900" dirty="0" err="1" smtClean="0"/>
              <a:t>Isaac</a:t>
            </a:r>
            <a:r>
              <a:rPr lang="el-GR" sz="1900" dirty="0" smtClean="0"/>
              <a:t> </a:t>
            </a:r>
            <a:r>
              <a:rPr lang="el-GR" sz="1900" dirty="0" err="1" smtClean="0"/>
              <a:t>Newton</a:t>
            </a:r>
            <a:r>
              <a:rPr lang="el-GR" sz="1900" dirty="0" smtClean="0"/>
              <a:t>, 4 Ιανουαρίου 1643 – 31 Μαρτίου 1727) ήταν Άγγλος φυσικός, μαθηματικός, αστρονόμος, φιλόσοφος, αλχημιστής και θεολόγος. Θεωρείται πατέρας της Κλασικής Φυσικής, καθώς ξεκινώντας από τις παρατηρήσεις του Γαλιλαίου αλλά και τους νόμους του Κέπλερ για την κίνηση των πλανητών διατύπωσε τους τρεις μνημειώδεις νόμους της κίνησης και τον περισπούδαστο «νόμο της βαρύτητας» (που ο θρύλος αναφέρει πως αναζήτησε μετά από πτώση μήλου από μια μηλιά).</a:t>
            </a:r>
          </a:p>
          <a:p>
            <a:pPr marL="0" indent="0" algn="ctr">
              <a:buNone/>
            </a:pPr>
            <a:endParaRPr lang="el-GR" dirty="0"/>
          </a:p>
        </p:txBody>
      </p:sp>
      <p:sp>
        <p:nvSpPr>
          <p:cNvPr id="4" name="Θέση υποσέλιδου 3"/>
          <p:cNvSpPr>
            <a:spLocks noGrp="1"/>
          </p:cNvSpPr>
          <p:nvPr>
            <p:ph type="ftr" sz="quarter" idx="11"/>
          </p:nvPr>
        </p:nvSpPr>
        <p:spPr/>
        <p:txBody>
          <a:bodyPr/>
          <a:lstStyle/>
          <a:p>
            <a:r>
              <a:rPr lang="el-GR" smtClean="0"/>
              <a:t>«Η βαρύτητα» </a:t>
            </a:r>
          </a:p>
          <a:p>
            <a:endParaRPr lang="el-GR" dirty="0"/>
          </a:p>
        </p:txBody>
      </p:sp>
      <p:sp>
        <p:nvSpPr>
          <p:cNvPr id="5" name="Θέση αριθμού διαφάνειας 4"/>
          <p:cNvSpPr>
            <a:spLocks noGrp="1"/>
          </p:cNvSpPr>
          <p:nvPr>
            <p:ph type="sldNum" sz="quarter" idx="12"/>
          </p:nvPr>
        </p:nvSpPr>
        <p:spPr/>
        <p:txBody>
          <a:bodyPr/>
          <a:lstStyle/>
          <a:p>
            <a:fld id="{EA4C3E73-A324-4439-99A4-9DF1EFC19F53}" type="slidenum">
              <a:rPr lang="el-GR" smtClean="0"/>
              <a:t>3</a:t>
            </a:fld>
            <a:endParaRPr lang="el-GR" dirty="0"/>
          </a:p>
        </p:txBody>
      </p:sp>
    </p:spTree>
    <p:extLst>
      <p:ext uri="{BB962C8B-B14F-4D97-AF65-F5344CB8AC3E}">
        <p14:creationId xmlns:p14="http://schemas.microsoft.com/office/powerpoint/2010/main" val="1116041791"/>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dirty="0" smtClean="0">
                <a:solidFill>
                  <a:srgbClr val="FFC000"/>
                </a:solidFill>
              </a:rPr>
              <a:t>Πως μας επηρεάζει η βαρύτητα;</a:t>
            </a:r>
            <a:endParaRPr lang="el-GR" dirty="0">
              <a:solidFill>
                <a:srgbClr val="FFC000"/>
              </a:solidFill>
            </a:endParaRPr>
          </a:p>
        </p:txBody>
      </p:sp>
      <p:graphicFrame>
        <p:nvGraphicFramePr>
          <p:cNvPr id="6" name="Θέση περιεχομένου 5"/>
          <p:cNvGraphicFramePr>
            <a:graphicFrameLocks noGrp="1"/>
          </p:cNvGraphicFramePr>
          <p:nvPr>
            <p:ph idx="1"/>
            <p:extLst>
              <p:ext uri="{D42A27DB-BD31-4B8C-83A1-F6EECF244321}">
                <p14:modId xmlns:p14="http://schemas.microsoft.com/office/powerpoint/2010/main" val="2008149347"/>
              </p:ext>
            </p:extLst>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Θέση υποσέλιδου 6"/>
          <p:cNvSpPr>
            <a:spLocks noGrp="1"/>
          </p:cNvSpPr>
          <p:nvPr>
            <p:ph type="ftr" sz="quarter" idx="11"/>
          </p:nvPr>
        </p:nvSpPr>
        <p:spPr/>
        <p:txBody>
          <a:bodyPr/>
          <a:lstStyle/>
          <a:p>
            <a:r>
              <a:rPr lang="el-GR" smtClean="0"/>
              <a:t>«Η βαρύτητα» </a:t>
            </a:r>
          </a:p>
          <a:p>
            <a:endParaRPr lang="el-GR" dirty="0"/>
          </a:p>
        </p:txBody>
      </p:sp>
      <p:sp>
        <p:nvSpPr>
          <p:cNvPr id="8" name="Θέση αριθμού διαφάνειας 7"/>
          <p:cNvSpPr>
            <a:spLocks noGrp="1"/>
          </p:cNvSpPr>
          <p:nvPr>
            <p:ph type="sldNum" sz="quarter" idx="12"/>
          </p:nvPr>
        </p:nvSpPr>
        <p:spPr/>
        <p:txBody>
          <a:bodyPr/>
          <a:lstStyle/>
          <a:p>
            <a:fld id="{EA4C3E73-A324-4439-99A4-9DF1EFC19F53}" type="slidenum">
              <a:rPr lang="el-GR" smtClean="0"/>
              <a:t>4</a:t>
            </a:fld>
            <a:endParaRPr lang="el-GR" dirty="0"/>
          </a:p>
        </p:txBody>
      </p:sp>
    </p:spTree>
    <p:extLst>
      <p:ext uri="{BB962C8B-B14F-4D97-AF65-F5344CB8AC3E}">
        <p14:creationId xmlns:p14="http://schemas.microsoft.com/office/powerpoint/2010/main" val="1531850351"/>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solidFill>
                  <a:srgbClr val="FFC000"/>
                </a:solidFill>
              </a:rPr>
              <a:t>Η βαρύτητα στη σελήνη</a:t>
            </a:r>
            <a:endParaRPr lang="el-GR" dirty="0">
              <a:solidFill>
                <a:srgbClr val="FFC000"/>
              </a:solidFill>
            </a:endParaRPr>
          </a:p>
        </p:txBody>
      </p:sp>
      <p:sp>
        <p:nvSpPr>
          <p:cNvPr id="3" name="Θέση περιεχομένου 2"/>
          <p:cNvSpPr>
            <a:spLocks noGrp="1"/>
          </p:cNvSpPr>
          <p:nvPr>
            <p:ph idx="1"/>
          </p:nvPr>
        </p:nvSpPr>
        <p:spPr/>
        <p:txBody>
          <a:bodyPr/>
          <a:lstStyle/>
          <a:p>
            <a:pPr algn="just"/>
            <a:r>
              <a:rPr lang="el-GR" dirty="0" smtClean="0"/>
              <a:t>Η βαρύτητα στην επιφάνεια της Σελήνης είναι σε ένταση το 1/6 περίπου αυτής της Γης</a:t>
            </a:r>
          </a:p>
          <a:p>
            <a:pPr algn="just"/>
            <a:r>
              <a:rPr lang="el-GR" dirty="0" smtClean="0"/>
              <a:t> ο αστροναύτης </a:t>
            </a:r>
            <a:r>
              <a:rPr lang="el-GR" dirty="0" err="1" smtClean="0"/>
              <a:t>David</a:t>
            </a:r>
            <a:r>
              <a:rPr lang="el-GR" dirty="0" smtClean="0"/>
              <a:t> </a:t>
            </a:r>
            <a:r>
              <a:rPr lang="el-GR" dirty="0" err="1" smtClean="0"/>
              <a:t>Scott</a:t>
            </a:r>
            <a:r>
              <a:rPr lang="el-GR" dirty="0" smtClean="0"/>
              <a:t> έκανε ένα πείραμα ρίχνοντας από το ίδιο ύψος ένα σφυρί και ένα φτερό, καθώς δεν υπάρχει ατμόσφαιρα στη Σελήνη, το φτερό  άγγιξε το έδαφος ταυτόχρονα με το σφυρί</a:t>
            </a:r>
          </a:p>
          <a:p>
            <a:endParaRPr lang="el-GR" dirty="0"/>
          </a:p>
        </p:txBody>
      </p:sp>
      <p:sp>
        <p:nvSpPr>
          <p:cNvPr id="4" name="Θέση υποσέλιδου 3"/>
          <p:cNvSpPr>
            <a:spLocks noGrp="1"/>
          </p:cNvSpPr>
          <p:nvPr>
            <p:ph type="ftr" sz="quarter" idx="11"/>
          </p:nvPr>
        </p:nvSpPr>
        <p:spPr/>
        <p:txBody>
          <a:bodyPr/>
          <a:lstStyle/>
          <a:p>
            <a:r>
              <a:rPr lang="el-GR" smtClean="0"/>
              <a:t>«Η βαρύτητα» </a:t>
            </a:r>
          </a:p>
          <a:p>
            <a:endParaRPr lang="el-GR" dirty="0"/>
          </a:p>
        </p:txBody>
      </p:sp>
      <p:sp>
        <p:nvSpPr>
          <p:cNvPr id="5" name="Θέση αριθμού διαφάνειας 4"/>
          <p:cNvSpPr>
            <a:spLocks noGrp="1"/>
          </p:cNvSpPr>
          <p:nvPr>
            <p:ph type="sldNum" sz="quarter" idx="12"/>
          </p:nvPr>
        </p:nvSpPr>
        <p:spPr/>
        <p:txBody>
          <a:bodyPr/>
          <a:lstStyle/>
          <a:p>
            <a:fld id="{EA4C3E73-A324-4439-99A4-9DF1EFC19F53}" type="slidenum">
              <a:rPr lang="el-GR" smtClean="0"/>
              <a:t>5</a:t>
            </a:fld>
            <a:endParaRPr lang="el-GR" dirty="0"/>
          </a:p>
        </p:txBody>
      </p:sp>
    </p:spTree>
    <p:extLst>
      <p:ext uri="{BB962C8B-B14F-4D97-AF65-F5344CB8AC3E}">
        <p14:creationId xmlns:p14="http://schemas.microsoft.com/office/powerpoint/2010/main" val="2849114740"/>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dirty="0" smtClean="0">
                <a:solidFill>
                  <a:srgbClr val="FFC000"/>
                </a:solidFill>
              </a:rPr>
              <a:t>Επίλογος</a:t>
            </a:r>
            <a:endParaRPr lang="el-GR" dirty="0">
              <a:solidFill>
                <a:srgbClr val="FFC000"/>
              </a:solidFill>
            </a:endParaRPr>
          </a:p>
        </p:txBody>
      </p:sp>
      <p:pic>
        <p:nvPicPr>
          <p:cNvPr id="7" name="Θέση περιεχομένου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560440"/>
            <a:ext cx="5770984" cy="2660648"/>
          </a:xfrm>
        </p:spPr>
      </p:pic>
      <p:sp>
        <p:nvSpPr>
          <p:cNvPr id="5" name="TextBox 4"/>
          <p:cNvSpPr txBox="1"/>
          <p:nvPr/>
        </p:nvSpPr>
        <p:spPr>
          <a:xfrm>
            <a:off x="2051720" y="4427820"/>
            <a:ext cx="4752528" cy="369332"/>
          </a:xfrm>
          <a:prstGeom prst="rect">
            <a:avLst/>
          </a:prstGeom>
          <a:noFill/>
        </p:spPr>
        <p:txBody>
          <a:bodyPr wrap="square" rtlCol="0">
            <a:spAutoFit/>
          </a:bodyPr>
          <a:lstStyle/>
          <a:p>
            <a:pPr algn="ctr"/>
            <a:r>
              <a:rPr lang="el-GR" dirty="0" smtClean="0"/>
              <a:t>«Σας ευχαριστώ» </a:t>
            </a:r>
            <a:endParaRPr lang="el-GR" dirty="0"/>
          </a:p>
        </p:txBody>
      </p:sp>
      <p:sp>
        <p:nvSpPr>
          <p:cNvPr id="8" name="Θέση υποσέλιδου 7"/>
          <p:cNvSpPr>
            <a:spLocks noGrp="1"/>
          </p:cNvSpPr>
          <p:nvPr>
            <p:ph type="ftr" sz="quarter" idx="11"/>
          </p:nvPr>
        </p:nvSpPr>
        <p:spPr/>
        <p:txBody>
          <a:bodyPr/>
          <a:lstStyle/>
          <a:p>
            <a:r>
              <a:rPr lang="el-GR" smtClean="0"/>
              <a:t>«Η βαρύτητα» </a:t>
            </a:r>
          </a:p>
          <a:p>
            <a:endParaRPr lang="el-GR" dirty="0"/>
          </a:p>
        </p:txBody>
      </p:sp>
      <p:sp>
        <p:nvSpPr>
          <p:cNvPr id="9" name="Θέση αριθμού διαφάνειας 8"/>
          <p:cNvSpPr>
            <a:spLocks noGrp="1"/>
          </p:cNvSpPr>
          <p:nvPr>
            <p:ph type="sldNum" sz="quarter" idx="12"/>
          </p:nvPr>
        </p:nvSpPr>
        <p:spPr/>
        <p:txBody>
          <a:bodyPr/>
          <a:lstStyle/>
          <a:p>
            <a:fld id="{EA4C3E73-A324-4439-99A4-9DF1EFC19F53}" type="slidenum">
              <a:rPr lang="el-GR" smtClean="0"/>
              <a:t>6</a:t>
            </a:fld>
            <a:endParaRPr lang="el-GR" dirty="0"/>
          </a:p>
        </p:txBody>
      </p:sp>
    </p:spTree>
    <p:extLst>
      <p:ext uri="{BB962C8B-B14F-4D97-AF65-F5344CB8AC3E}">
        <p14:creationId xmlns:p14="http://schemas.microsoft.com/office/powerpoint/2010/main" val="3457983065"/>
      </p:ext>
    </p:extLst>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Λειτουργική μονάδα">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217</TotalTime>
  <Words>200</Words>
  <Application>Microsoft Office PowerPoint</Application>
  <PresentationFormat>Προβολή στην οθόνη (4:3)</PresentationFormat>
  <Paragraphs>30</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Μάθημα:  Πληροφορική και Νέες Τεχνολογίες </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point</dc:title>
  <dc:creator>Savvas-Ioanna</dc:creator>
  <cp:lastModifiedBy>Savvas-Ioanna</cp:lastModifiedBy>
  <cp:revision>13</cp:revision>
  <dcterms:created xsi:type="dcterms:W3CDTF">2018-04-25T15:46:30Z</dcterms:created>
  <dcterms:modified xsi:type="dcterms:W3CDTF">2018-04-25T19:39:44Z</dcterms:modified>
</cp:coreProperties>
</file>